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7" r:id="rId2"/>
    <p:sldId id="256" r:id="rId3"/>
    <p:sldId id="258" r:id="rId4"/>
    <p:sldId id="259" r:id="rId5"/>
    <p:sldId id="260" r:id="rId6"/>
    <p:sldId id="261" r:id="rId7"/>
    <p:sldId id="262" r:id="rId8"/>
    <p:sldId id="263" r:id="rId9"/>
    <p:sldId id="264" r:id="rId10"/>
    <p:sldId id="267"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656" y="-2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957F-7379-4785-AB06-E2E0F903776A}" type="datetimeFigureOut">
              <a:rPr lang="en-US" smtClean="0"/>
              <a:t>10/22/2014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D50770-8FEB-49D1-9F86-2A9DBF0B7C63}" type="slidenum">
              <a:rPr lang="en-US" smtClean="0"/>
              <a:t>‹#›</a:t>
            </a:fld>
            <a:endParaRPr lang="en-US"/>
          </a:p>
        </p:txBody>
      </p:sp>
    </p:spTree>
    <p:extLst>
      <p:ext uri="{BB962C8B-B14F-4D97-AF65-F5344CB8AC3E}">
        <p14:creationId xmlns:p14="http://schemas.microsoft.com/office/powerpoint/2010/main" val="482733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D50770-8FEB-49D1-9F86-2A9DBF0B7C63}" type="slidenum">
              <a:rPr lang="en-US" smtClean="0"/>
              <a:t>7</a:t>
            </a:fld>
            <a:endParaRPr lang="en-US"/>
          </a:p>
        </p:txBody>
      </p:sp>
    </p:spTree>
    <p:extLst>
      <p:ext uri="{BB962C8B-B14F-4D97-AF65-F5344CB8AC3E}">
        <p14:creationId xmlns:p14="http://schemas.microsoft.com/office/powerpoint/2010/main" val="3216004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D50770-8FEB-49D1-9F86-2A9DBF0B7C63}" type="slidenum">
              <a:rPr lang="en-US" smtClean="0"/>
              <a:t>10</a:t>
            </a:fld>
            <a:endParaRPr lang="en-US"/>
          </a:p>
        </p:txBody>
      </p:sp>
    </p:spTree>
    <p:extLst>
      <p:ext uri="{BB962C8B-B14F-4D97-AF65-F5344CB8AC3E}">
        <p14:creationId xmlns:p14="http://schemas.microsoft.com/office/powerpoint/2010/main" val="2013603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F85252A-C2B1-4B99-B7DF-3C5F235E59F5}" type="datetimeFigureOut">
              <a:rPr lang="en-US" smtClean="0"/>
              <a:t>10/22/2014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1B2D7251-33E1-41BB-AC3B-0B4330FF405B}"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85252A-C2B1-4B99-B7DF-3C5F235E59F5}" type="datetimeFigureOut">
              <a:rPr lang="en-US" smtClean="0"/>
              <a:t>10/22/2014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2D7251-33E1-41BB-AC3B-0B4330FF405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85252A-C2B1-4B99-B7DF-3C5F235E59F5}" type="datetimeFigureOut">
              <a:rPr lang="en-US" smtClean="0"/>
              <a:t>10/22/2014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2D7251-33E1-41BB-AC3B-0B4330FF405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85252A-C2B1-4B99-B7DF-3C5F235E59F5}" type="datetimeFigureOut">
              <a:rPr lang="en-US" smtClean="0"/>
              <a:t>10/22/2014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2D7251-33E1-41BB-AC3B-0B4330FF405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85252A-C2B1-4B99-B7DF-3C5F235E59F5}" type="datetimeFigureOut">
              <a:rPr lang="en-US" smtClean="0"/>
              <a:t>10/22/2014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2D7251-33E1-41BB-AC3B-0B4330FF405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F85252A-C2B1-4B99-B7DF-3C5F235E59F5}" type="datetimeFigureOut">
              <a:rPr lang="en-US" smtClean="0"/>
              <a:t>10/22/2014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2D7251-33E1-41BB-AC3B-0B4330FF405B}"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F85252A-C2B1-4B99-B7DF-3C5F235E59F5}" type="datetimeFigureOut">
              <a:rPr lang="en-US" smtClean="0"/>
              <a:t>10/22/2014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2D7251-33E1-41BB-AC3B-0B4330FF405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F85252A-C2B1-4B99-B7DF-3C5F235E59F5}" type="datetimeFigureOut">
              <a:rPr lang="en-US" smtClean="0"/>
              <a:t>10/22/2014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2D7251-33E1-41BB-AC3B-0B4330FF405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85252A-C2B1-4B99-B7DF-3C5F235E59F5}" type="datetimeFigureOut">
              <a:rPr lang="en-US" smtClean="0"/>
              <a:t>10/22/2014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2D7251-33E1-41BB-AC3B-0B4330FF405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F85252A-C2B1-4B99-B7DF-3C5F235E59F5}" type="datetimeFigureOut">
              <a:rPr lang="en-US" smtClean="0"/>
              <a:t>10/22/2014</a:t>
            </a:fld>
            <a:endParaRPr lang="en-US"/>
          </a:p>
        </p:txBody>
      </p:sp>
      <p:sp>
        <p:nvSpPr>
          <p:cNvPr id="7" name="Slide Number Placeholder 6"/>
          <p:cNvSpPr>
            <a:spLocks noGrp="1"/>
          </p:cNvSpPr>
          <p:nvPr>
            <p:ph type="sldNum" sz="quarter" idx="12"/>
          </p:nvPr>
        </p:nvSpPr>
        <p:spPr/>
        <p:txBody>
          <a:bodyPr/>
          <a:lstStyle/>
          <a:p>
            <a:fld id="{1B2D7251-33E1-41BB-AC3B-0B4330FF405B}"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85252A-C2B1-4B99-B7DF-3C5F235E59F5}" type="datetimeFigureOut">
              <a:rPr lang="en-US" smtClean="0"/>
              <a:t>10/22/2014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1B2D7251-33E1-41BB-AC3B-0B4330FF405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F85252A-C2B1-4B99-B7DF-3C5F235E59F5}" type="datetimeFigureOut">
              <a:rPr lang="en-US" smtClean="0"/>
              <a:t>10/22/2014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B2D7251-33E1-41BB-AC3B-0B4330FF405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greece.mrdonn.org/greekgods/greece_perseu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1600200"/>
            <a:ext cx="2864092" cy="344328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33400" y="76200"/>
            <a:ext cx="8229600" cy="1143000"/>
          </a:xfrm>
        </p:spPr>
        <p:txBody>
          <a:bodyPr>
            <a:normAutofit/>
          </a:bodyPr>
          <a:lstStyle/>
          <a:p>
            <a:r>
              <a:rPr lang="en-US" sz="6000" b="1" u="sng" dirty="0" smtClean="0">
                <a:effectLst>
                  <a:outerShdw blurRad="38100" dist="38100" dir="2700000" algn="tl">
                    <a:srgbClr val="000000">
                      <a:alpha val="43137"/>
                    </a:srgbClr>
                  </a:outerShdw>
                </a:effectLst>
              </a:rPr>
              <a:t>Do Now!</a:t>
            </a:r>
            <a:endParaRPr lang="en-US" sz="6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066800"/>
            <a:ext cx="5943600" cy="3508977"/>
          </a:xfrm>
        </p:spPr>
        <p:txBody>
          <a:bodyPr>
            <a:normAutofit/>
          </a:bodyPr>
          <a:lstStyle/>
          <a:p>
            <a:r>
              <a:rPr lang="en-US" sz="3500" b="1" u="sng" dirty="0" smtClean="0"/>
              <a:t> Create a List of Heroes:</a:t>
            </a:r>
            <a:br>
              <a:rPr lang="en-US" sz="3500" b="1" u="sng" dirty="0" smtClean="0"/>
            </a:br>
            <a:endParaRPr lang="en-US" sz="3500" b="1" u="sng" dirty="0" smtClean="0"/>
          </a:p>
          <a:p>
            <a:pPr lvl="1">
              <a:buFont typeface="Wingdings" pitchFamily="2" charset="2"/>
              <a:buChar char="Ø"/>
            </a:pPr>
            <a:r>
              <a:rPr lang="en-US" sz="3300" b="1" dirty="0" smtClean="0"/>
              <a:t>2 From Real Life</a:t>
            </a:r>
          </a:p>
          <a:p>
            <a:pPr lvl="1">
              <a:buFont typeface="Wingdings" pitchFamily="2" charset="2"/>
              <a:buChar char="Ø"/>
            </a:pPr>
            <a:r>
              <a:rPr lang="en-US" sz="3300" b="1" dirty="0" smtClean="0"/>
              <a:t>2 From Film / Television</a:t>
            </a:r>
          </a:p>
          <a:p>
            <a:pPr lvl="1">
              <a:buFont typeface="Wingdings" pitchFamily="2" charset="2"/>
              <a:buChar char="Ø"/>
            </a:pPr>
            <a:r>
              <a:rPr lang="en-US" sz="3300" b="1" dirty="0" smtClean="0"/>
              <a:t>2 From Literature</a:t>
            </a:r>
            <a:endParaRPr lang="en-US" sz="3300" b="1" dirty="0" smtClean="0"/>
          </a:p>
        </p:txBody>
      </p:sp>
      <p:pic>
        <p:nvPicPr>
          <p:cNvPr id="1026" name="Picture 2" descr="http://4.bp.blogspot.com/_XJDCOO_PcIc/TRkX_B7ZP0I/AAAAAAAAEDI/9w7mdRAFQ8o/s1600/greece_alexander_great.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4038600"/>
            <a:ext cx="1676400" cy="2305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07511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1371600"/>
            <a:ext cx="2286000" cy="3323987"/>
          </a:xfrm>
          <a:prstGeom prst="rect">
            <a:avLst/>
          </a:prstGeom>
          <a:noFill/>
        </p:spPr>
        <p:txBody>
          <a:bodyPr wrap="square" rtlCol="0">
            <a:spAutoFit/>
          </a:bodyPr>
          <a:lstStyle/>
          <a:p>
            <a:pPr algn="r"/>
            <a:r>
              <a:rPr lang="en-US" sz="3000" b="1" u="sng" dirty="0" smtClean="0">
                <a:effectLst>
                  <a:outerShdw blurRad="38100" dist="38100" dir="2700000" algn="tl">
                    <a:srgbClr val="000000">
                      <a:alpha val="43137"/>
                    </a:srgbClr>
                  </a:outerShdw>
                </a:effectLst>
              </a:rPr>
              <a:t>Question:</a:t>
            </a:r>
          </a:p>
          <a:p>
            <a:pPr algn="r"/>
            <a:endParaRPr lang="en-US" sz="3000" b="1" u="sng" dirty="0" smtClean="0">
              <a:effectLst>
                <a:outerShdw blurRad="38100" dist="38100" dir="2700000" algn="tl">
                  <a:srgbClr val="000000">
                    <a:alpha val="43137"/>
                  </a:srgbClr>
                </a:outerShdw>
              </a:effectLst>
            </a:endParaRPr>
          </a:p>
          <a:p>
            <a:pPr algn="r"/>
            <a:r>
              <a:rPr lang="en-US" sz="3000" b="1" u="sng" dirty="0" smtClean="0">
                <a:effectLst>
                  <a:outerShdw blurRad="38100" dist="38100" dir="2700000" algn="tl">
                    <a:srgbClr val="000000">
                      <a:alpha val="43137"/>
                    </a:srgbClr>
                  </a:outerShdw>
                </a:effectLst>
              </a:rPr>
              <a:t/>
            </a:r>
            <a:br>
              <a:rPr lang="en-US" sz="3000" b="1" u="sng" dirty="0" smtClean="0">
                <a:effectLst>
                  <a:outerShdw blurRad="38100" dist="38100" dir="2700000" algn="tl">
                    <a:srgbClr val="000000">
                      <a:alpha val="43137"/>
                    </a:srgbClr>
                  </a:outerShdw>
                </a:effectLst>
              </a:rPr>
            </a:br>
            <a:r>
              <a:rPr lang="en-US" sz="3000" b="1" u="sng" dirty="0" smtClean="0">
                <a:effectLst>
                  <a:outerShdw blurRad="38100" dist="38100" dir="2700000" algn="tl">
                    <a:srgbClr val="000000">
                      <a:alpha val="43137"/>
                    </a:srgbClr>
                  </a:outerShdw>
                </a:effectLst>
              </a:rPr>
              <a:t>Answer:</a:t>
            </a:r>
            <a:br>
              <a:rPr lang="en-US" sz="3000" b="1" u="sng" dirty="0" smtClean="0">
                <a:effectLst>
                  <a:outerShdw blurRad="38100" dist="38100" dir="2700000" algn="tl">
                    <a:srgbClr val="000000">
                      <a:alpha val="43137"/>
                    </a:srgbClr>
                  </a:outerShdw>
                </a:effectLst>
              </a:rPr>
            </a:br>
            <a:endParaRPr lang="en-US" sz="3000" b="1" u="sng" dirty="0" smtClean="0">
              <a:effectLst>
                <a:outerShdw blurRad="38100" dist="38100" dir="2700000" algn="tl">
                  <a:srgbClr val="000000">
                    <a:alpha val="43137"/>
                  </a:srgbClr>
                </a:outerShdw>
              </a:effectLst>
            </a:endParaRPr>
          </a:p>
          <a:p>
            <a:pPr algn="r"/>
            <a:r>
              <a:rPr lang="en-US" sz="3000" b="1" u="sng" dirty="0" smtClean="0">
                <a:effectLst>
                  <a:outerShdw blurRad="38100" dist="38100" dir="2700000" algn="tl">
                    <a:srgbClr val="000000">
                      <a:alpha val="43137"/>
                    </a:srgbClr>
                  </a:outerShdw>
                </a:effectLst>
              </a:rPr>
              <a:t>How Do You know:</a:t>
            </a:r>
            <a:endParaRPr lang="en-US" sz="3000" b="1" u="sng" dirty="0">
              <a:effectLst>
                <a:outerShdw blurRad="38100" dist="38100" dir="2700000" algn="tl">
                  <a:srgbClr val="000000">
                    <a:alpha val="43137"/>
                  </a:srgbClr>
                </a:outerShdw>
              </a:effectLst>
            </a:endParaRPr>
          </a:p>
        </p:txBody>
      </p:sp>
      <p:sp>
        <p:nvSpPr>
          <p:cNvPr id="5" name="Title 1"/>
          <p:cNvSpPr>
            <a:spLocks noGrp="1"/>
          </p:cNvSpPr>
          <p:nvPr>
            <p:ph type="title"/>
          </p:nvPr>
        </p:nvSpPr>
        <p:spPr>
          <a:xfrm>
            <a:off x="609600" y="457200"/>
            <a:ext cx="8077200" cy="762000"/>
          </a:xfrm>
        </p:spPr>
        <p:txBody>
          <a:bodyPr>
            <a:normAutofit/>
          </a:bodyPr>
          <a:lstStyle/>
          <a:p>
            <a:pPr algn="ctr"/>
            <a:r>
              <a:rPr lang="en-US" sz="3000" b="1" u="sng" dirty="0" smtClean="0">
                <a:effectLst>
                  <a:outerShdw blurRad="38100" dist="38100" dir="2700000" algn="tl">
                    <a:srgbClr val="000000">
                      <a:alpha val="43137"/>
                    </a:srgbClr>
                  </a:outerShdw>
                </a:effectLst>
              </a:rPr>
              <a:t>From Harper Lee’s </a:t>
            </a:r>
            <a:r>
              <a:rPr lang="en-US" sz="3000" b="1" i="1" u="sng" dirty="0" smtClean="0">
                <a:effectLst>
                  <a:outerShdw blurRad="38100" dist="38100" dir="2700000" algn="tl">
                    <a:srgbClr val="000000">
                      <a:alpha val="43137"/>
                    </a:srgbClr>
                  </a:outerShdw>
                </a:effectLst>
              </a:rPr>
              <a:t>To Kill a Mockingbird</a:t>
            </a:r>
            <a:endParaRPr lang="en-US" sz="3000" b="1" u="sng" dirty="0">
              <a:effectLst>
                <a:outerShdw blurRad="38100" dist="38100" dir="2700000" algn="tl">
                  <a:srgbClr val="000000">
                    <a:alpha val="43137"/>
                  </a:srgbClr>
                </a:outerShdw>
              </a:effectLst>
            </a:endParaRPr>
          </a:p>
        </p:txBody>
      </p:sp>
      <p:sp>
        <p:nvSpPr>
          <p:cNvPr id="6" name="TextBox 5"/>
          <p:cNvSpPr txBox="1"/>
          <p:nvPr/>
        </p:nvSpPr>
        <p:spPr>
          <a:xfrm>
            <a:off x="2743200" y="1371600"/>
            <a:ext cx="5943600" cy="3323987"/>
          </a:xfrm>
          <a:prstGeom prst="rect">
            <a:avLst/>
          </a:prstGeom>
          <a:noFill/>
        </p:spPr>
        <p:txBody>
          <a:bodyPr wrap="square" rtlCol="0">
            <a:spAutoFit/>
          </a:bodyPr>
          <a:lstStyle/>
          <a:p>
            <a:r>
              <a:rPr lang="en-US" sz="3000" b="1" dirty="0" smtClean="0">
                <a:solidFill>
                  <a:schemeClr val="accent1"/>
                </a:solidFill>
              </a:rPr>
              <a:t>What Definition Strategy is the Paragraph Describing?</a:t>
            </a:r>
            <a:br>
              <a:rPr lang="en-US" sz="3000" b="1" dirty="0" smtClean="0">
                <a:solidFill>
                  <a:schemeClr val="accent1"/>
                </a:solidFill>
              </a:rPr>
            </a:br>
            <a:endParaRPr lang="en-US" sz="3000" b="1" dirty="0" smtClean="0">
              <a:solidFill>
                <a:schemeClr val="accent1"/>
              </a:solidFill>
            </a:endParaRPr>
          </a:p>
          <a:p>
            <a:r>
              <a:rPr lang="en-US" sz="3000" b="1" dirty="0" smtClean="0">
                <a:solidFill>
                  <a:schemeClr val="accent1"/>
                </a:solidFill>
              </a:rPr>
              <a:t>Definition by Example</a:t>
            </a:r>
          </a:p>
          <a:p>
            <a:endParaRPr lang="en-US" sz="3000" b="1" dirty="0">
              <a:solidFill>
                <a:schemeClr val="accent1"/>
              </a:solidFill>
            </a:endParaRPr>
          </a:p>
          <a:p>
            <a:r>
              <a:rPr lang="en-US" sz="3000" b="1" dirty="0" smtClean="0">
                <a:solidFill>
                  <a:schemeClr val="accent1"/>
                </a:solidFill>
              </a:rPr>
              <a:t>Mrs. Dubose is an Example of courage</a:t>
            </a:r>
            <a:endParaRPr lang="en-US" sz="3000" b="1" dirty="0">
              <a:solidFill>
                <a:schemeClr val="accent1"/>
              </a:solidFill>
            </a:endParaRPr>
          </a:p>
        </p:txBody>
      </p:sp>
      <p:pic>
        <p:nvPicPr>
          <p:cNvPr id="3074" name="Picture 2" descr="http://ecx.images-amazon.com/images/I/51grMGCKivL._SY344_BO1,204,203,200_.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125" y="4267200"/>
            <a:ext cx="1895475" cy="2069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2593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p:cTn id="15"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6">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6">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p:cTn id="23"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6">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6">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r>
              <a:rPr lang="en-US" sz="5500" b="1" u="sng" dirty="0" smtClean="0">
                <a:effectLst>
                  <a:outerShdw blurRad="38100" dist="38100" dir="2700000" algn="tl">
                    <a:srgbClr val="000000">
                      <a:alpha val="43137"/>
                    </a:srgbClr>
                  </a:outerShdw>
                </a:effectLst>
              </a:rPr>
              <a:t>On your own…</a:t>
            </a:r>
            <a:endParaRPr lang="en-US" sz="55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76401"/>
            <a:ext cx="8153400" cy="2895600"/>
          </a:xfrm>
        </p:spPr>
        <p:txBody>
          <a:bodyPr>
            <a:noAutofit/>
          </a:bodyPr>
          <a:lstStyle/>
          <a:p>
            <a:r>
              <a:rPr lang="en-US" sz="3500" b="1" dirty="0" smtClean="0"/>
              <a:t>Using your lists from yesterday on Heroism:</a:t>
            </a:r>
          </a:p>
          <a:p>
            <a:pPr marL="880110" lvl="1" indent="-514350">
              <a:buFont typeface="+mj-lt"/>
              <a:buAutoNum type="arabicPeriod"/>
            </a:pPr>
            <a:r>
              <a:rPr lang="en-US" sz="3300" b="1" dirty="0" smtClean="0"/>
              <a:t>Write </a:t>
            </a:r>
            <a:r>
              <a:rPr lang="en-US" sz="3300" b="1" u="sng" dirty="0" smtClean="0"/>
              <a:t>one paragraph </a:t>
            </a:r>
            <a:r>
              <a:rPr lang="en-US" sz="3300" b="1" dirty="0" smtClean="0"/>
              <a:t>using </a:t>
            </a:r>
            <a:r>
              <a:rPr lang="en-US" sz="3300" b="1" dirty="0" smtClean="0">
                <a:solidFill>
                  <a:schemeClr val="accent1"/>
                </a:solidFill>
              </a:rPr>
              <a:t>definition by example </a:t>
            </a:r>
            <a:endParaRPr lang="en-US" sz="3300" b="1" dirty="0"/>
          </a:p>
          <a:p>
            <a:pPr marL="880110" lvl="1" indent="-514350">
              <a:buFont typeface="+mj-lt"/>
              <a:buAutoNum type="arabicPeriod"/>
            </a:pPr>
            <a:r>
              <a:rPr lang="en-US" sz="3300" b="1" dirty="0" smtClean="0"/>
              <a:t>Write </a:t>
            </a:r>
            <a:r>
              <a:rPr lang="en-US" sz="3300" b="1" u="sng" dirty="0" smtClean="0"/>
              <a:t>one paragraph </a:t>
            </a:r>
            <a:r>
              <a:rPr lang="en-US" sz="3300" b="1" dirty="0" smtClean="0"/>
              <a:t>using </a:t>
            </a:r>
            <a:r>
              <a:rPr lang="en-US" sz="3300" b="1" dirty="0" smtClean="0">
                <a:solidFill>
                  <a:schemeClr val="accent1"/>
                </a:solidFill>
              </a:rPr>
              <a:t>definition by function.</a:t>
            </a:r>
            <a:endParaRPr lang="en-US" sz="3300" b="1" dirty="0">
              <a:solidFill>
                <a:schemeClr val="accent1"/>
              </a:solidFill>
            </a:endParaRPr>
          </a:p>
        </p:txBody>
      </p:sp>
      <p:pic>
        <p:nvPicPr>
          <p:cNvPr id="5122" name="Picture 2" descr="http://images.clipartpanda.com/student-writing-clipart-student_homework_11159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4724400"/>
            <a:ext cx="1755775" cy="1474702"/>
          </a:xfrm>
          <a:prstGeom prst="rect">
            <a:avLst/>
          </a:prstGeom>
          <a:noFill/>
          <a:ln w="38100">
            <a:solidFill>
              <a:schemeClr val="accent1"/>
            </a:solidFill>
          </a:ln>
          <a:extLst>
            <a:ext uri="{909E8E84-426E-40DD-AFC4-6F175D3DCCD1}">
              <a14:hiddenFill xmlns:a14="http://schemas.microsoft.com/office/drawing/2010/main">
                <a:solidFill>
                  <a:srgbClr val="FFFFFF"/>
                </a:solidFill>
              </a14:hiddenFill>
            </a:ext>
          </a:extLst>
        </p:spPr>
      </p:pic>
      <p:pic>
        <p:nvPicPr>
          <p:cNvPr id="5124" name="Picture 4" descr="http://images.clipartpanda.com/pencil-writing-clipart-pencil-writing-clipartcheap-research-papers-from-the-best-writers-essayseekcom-blog-9vlvpaw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4724400"/>
            <a:ext cx="1295400" cy="1474702"/>
          </a:xfrm>
          <a:prstGeom prst="rect">
            <a:avLst/>
          </a:prstGeom>
          <a:noFill/>
          <a:ln w="38100">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516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7664"/>
            <a:ext cx="8229600" cy="1143000"/>
          </a:xfrm>
        </p:spPr>
        <p:txBody>
          <a:bodyPr>
            <a:normAutofit/>
          </a:bodyPr>
          <a:lstStyle/>
          <a:p>
            <a:pPr algn="ctr"/>
            <a:r>
              <a:rPr lang="en-US" sz="6000" b="1" u="sng" dirty="0" smtClean="0">
                <a:effectLst>
                  <a:outerShdw blurRad="38100" dist="38100" dir="2700000" algn="tl">
                    <a:srgbClr val="000000">
                      <a:alpha val="43137"/>
                    </a:srgbClr>
                  </a:outerShdw>
                </a:effectLst>
              </a:rPr>
              <a:t>Homework:</a:t>
            </a:r>
            <a:endParaRPr lang="en-US" sz="6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2323652"/>
            <a:ext cx="8229600" cy="3508977"/>
          </a:xfrm>
        </p:spPr>
        <p:txBody>
          <a:bodyPr>
            <a:normAutofit/>
          </a:bodyPr>
          <a:lstStyle/>
          <a:p>
            <a:r>
              <a:rPr lang="en-US" sz="3000" dirty="0" smtClean="0"/>
              <a:t>Finish Chapter 22 of </a:t>
            </a:r>
            <a:r>
              <a:rPr lang="en-US" sz="3000" i="1" dirty="0" smtClean="0"/>
              <a:t>The Lightning Thief</a:t>
            </a:r>
            <a:r>
              <a:rPr lang="en-US" sz="3000" dirty="0" smtClean="0"/>
              <a:t> </a:t>
            </a:r>
            <a:br>
              <a:rPr lang="en-US" sz="3000" dirty="0" smtClean="0"/>
            </a:br>
            <a:r>
              <a:rPr lang="en-US" sz="3000" dirty="0" smtClean="0"/>
              <a:t>for </a:t>
            </a:r>
            <a:r>
              <a:rPr lang="en-US" sz="3000" b="1" u="sng" dirty="0" smtClean="0"/>
              <a:t>tomorrow</a:t>
            </a:r>
            <a:r>
              <a:rPr lang="en-US" sz="3000" dirty="0" smtClean="0"/>
              <a:t> </a:t>
            </a:r>
            <a:br>
              <a:rPr lang="en-US" sz="3000" dirty="0" smtClean="0"/>
            </a:br>
            <a:endParaRPr lang="en-US" sz="3000" dirty="0" smtClean="0"/>
          </a:p>
          <a:p>
            <a:r>
              <a:rPr lang="en-US" sz="3000" dirty="0"/>
              <a:t>C</a:t>
            </a:r>
            <a:r>
              <a:rPr lang="en-US" sz="3000" dirty="0" smtClean="0"/>
              <a:t>omplete reading questions</a:t>
            </a:r>
            <a:r>
              <a:rPr lang="en-US" sz="3000" dirty="0"/>
              <a:t> </a:t>
            </a:r>
            <a:r>
              <a:rPr lang="en-US" sz="3000" dirty="0" smtClean="0"/>
              <a:t>– on our page</a:t>
            </a:r>
          </a:p>
          <a:p>
            <a:endParaRPr lang="en-US" sz="3000" dirty="0"/>
          </a:p>
          <a:p>
            <a:pPr marL="68580" indent="0" algn="ctr">
              <a:buNone/>
            </a:pPr>
            <a:r>
              <a:rPr lang="en-US" sz="3000" b="1" dirty="0" smtClean="0">
                <a:solidFill>
                  <a:schemeClr val="accent1"/>
                </a:solidFill>
              </a:rPr>
              <a:t>www.psa8.wikispaces.com</a:t>
            </a:r>
            <a:endParaRPr lang="en-US" sz="3000" b="1" dirty="0">
              <a:solidFill>
                <a:schemeClr val="accent1"/>
              </a:solidFill>
            </a:endParaRPr>
          </a:p>
        </p:txBody>
      </p:sp>
    </p:spTree>
    <p:extLst>
      <p:ext uri="{BB962C8B-B14F-4D97-AF65-F5344CB8AC3E}">
        <p14:creationId xmlns:p14="http://schemas.microsoft.com/office/powerpoint/2010/main" val="270694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gn="ctr"/>
            <a:r>
              <a:rPr lang="en-US" sz="4500" dirty="0" smtClean="0">
                <a:effectLst>
                  <a:outerShdw blurRad="38100" dist="38100" dir="2700000" algn="tl">
                    <a:srgbClr val="000000">
                      <a:alpha val="43137"/>
                    </a:srgbClr>
                  </a:outerShdw>
                </a:effectLst>
              </a:rPr>
              <a:t>Defining a Concept</a:t>
            </a:r>
            <a:endParaRPr lang="en-US" sz="4500"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US" dirty="0" smtClean="0"/>
              <a:t>8</a:t>
            </a:r>
            <a:r>
              <a:rPr lang="en-US" baseline="30000" dirty="0" smtClean="0"/>
              <a:t>th</a:t>
            </a:r>
            <a:r>
              <a:rPr lang="en-US" dirty="0" smtClean="0"/>
              <a:t> Grade Language Arts</a:t>
            </a:r>
            <a:endParaRPr lang="en-US" dirty="0"/>
          </a:p>
        </p:txBody>
      </p:sp>
    </p:spTree>
    <p:extLst>
      <p:ext uri="{BB962C8B-B14F-4D97-AF65-F5344CB8AC3E}">
        <p14:creationId xmlns:p14="http://schemas.microsoft.com/office/powerpoint/2010/main" val="1459425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pPr algn="ctr"/>
            <a:r>
              <a:rPr lang="en-US" sz="5000" b="1" u="sng" dirty="0" smtClean="0">
                <a:effectLst>
                  <a:outerShdw blurRad="38100" dist="38100" dir="2700000" algn="tl">
                    <a:srgbClr val="000000">
                      <a:alpha val="43137"/>
                    </a:srgbClr>
                  </a:outerShdw>
                </a:effectLst>
              </a:rPr>
              <a:t>Definition Essay</a:t>
            </a:r>
            <a:endParaRPr lang="en-US" sz="5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0"/>
            <a:ext cx="8305800" cy="4343400"/>
          </a:xfrm>
        </p:spPr>
        <p:txBody>
          <a:bodyPr>
            <a:noAutofit/>
          </a:bodyPr>
          <a:lstStyle/>
          <a:p>
            <a:r>
              <a:rPr lang="en-US" sz="2500" dirty="0" smtClean="0"/>
              <a:t>To define a </a:t>
            </a:r>
            <a:r>
              <a:rPr lang="en-US" sz="2500" dirty="0"/>
              <a:t>concept </a:t>
            </a:r>
            <a:r>
              <a:rPr lang="en-US" sz="2500" dirty="0" smtClean="0"/>
              <a:t>a writer must </a:t>
            </a:r>
            <a:r>
              <a:rPr lang="en-US" sz="2500" b="1" u="sng" dirty="0" smtClean="0"/>
              <a:t>make the </a:t>
            </a:r>
            <a:r>
              <a:rPr lang="en-US" sz="2500" b="1" u="sng" dirty="0"/>
              <a:t>concept </a:t>
            </a:r>
            <a:r>
              <a:rPr lang="en-US" sz="2500" b="1" u="sng" dirty="0" smtClean="0"/>
              <a:t>clear </a:t>
            </a:r>
            <a:r>
              <a:rPr lang="en-US" sz="2500" b="1" u="sng" dirty="0"/>
              <a:t>to others. </a:t>
            </a:r>
            <a:r>
              <a:rPr lang="en-US" sz="2500" dirty="0" smtClean="0"/>
              <a:t/>
            </a:r>
            <a:br>
              <a:rPr lang="en-US" sz="2500" dirty="0" smtClean="0"/>
            </a:br>
            <a:endParaRPr lang="en-US" sz="2500" dirty="0" smtClean="0"/>
          </a:p>
          <a:p>
            <a:r>
              <a:rPr lang="en-US" sz="2500" dirty="0" smtClean="0"/>
              <a:t>Writers </a:t>
            </a:r>
            <a:r>
              <a:rPr lang="en-US" sz="2500" dirty="0"/>
              <a:t>of </a:t>
            </a:r>
            <a:r>
              <a:rPr lang="en-US" sz="2500" dirty="0" smtClean="0"/>
              <a:t>a</a:t>
            </a:r>
            <a:r>
              <a:rPr lang="en-US" sz="2500" dirty="0"/>
              <a:t> </a:t>
            </a:r>
            <a:r>
              <a:rPr lang="en-US" sz="2500" b="1" u="sng" dirty="0" smtClean="0">
                <a:solidFill>
                  <a:schemeClr val="accent1"/>
                </a:solidFill>
              </a:rPr>
              <a:t>definition essay</a:t>
            </a:r>
            <a:r>
              <a:rPr lang="en-US" sz="2500" dirty="0"/>
              <a:t> use </a:t>
            </a:r>
            <a:r>
              <a:rPr lang="en-US" sz="2500" b="1" dirty="0"/>
              <a:t>strategies of definition</a:t>
            </a:r>
            <a:r>
              <a:rPr lang="en-US" sz="2500" dirty="0"/>
              <a:t> to </a:t>
            </a:r>
            <a:r>
              <a:rPr lang="en-US" sz="2500" b="1" i="1" dirty="0">
                <a:solidFill>
                  <a:schemeClr val="accent3"/>
                </a:solidFill>
              </a:rPr>
              <a:t>clarify, develop</a:t>
            </a:r>
            <a:r>
              <a:rPr lang="en-US" sz="2500" dirty="0">
                <a:solidFill>
                  <a:schemeClr val="accent3"/>
                </a:solidFill>
              </a:rPr>
              <a:t>, </a:t>
            </a:r>
            <a:r>
              <a:rPr lang="en-US" sz="2500" dirty="0"/>
              <a:t>and </a:t>
            </a:r>
            <a:r>
              <a:rPr lang="en-US" sz="2500" b="1" i="1" dirty="0">
                <a:solidFill>
                  <a:schemeClr val="accent3"/>
                </a:solidFill>
              </a:rPr>
              <a:t>organize</a:t>
            </a:r>
            <a:r>
              <a:rPr lang="en-US" sz="2500" dirty="0"/>
              <a:t> ideas</a:t>
            </a:r>
            <a:r>
              <a:rPr lang="en-US" sz="2500" dirty="0" smtClean="0"/>
              <a:t>.</a:t>
            </a:r>
            <a:br>
              <a:rPr lang="en-US" sz="2500" dirty="0" smtClean="0"/>
            </a:br>
            <a:r>
              <a:rPr lang="en-US" sz="2500" dirty="0" smtClean="0"/>
              <a:t> </a:t>
            </a:r>
          </a:p>
          <a:p>
            <a:r>
              <a:rPr lang="en-US" sz="2500" dirty="0" smtClean="0"/>
              <a:t>Three</a:t>
            </a:r>
            <a:r>
              <a:rPr lang="en-US" sz="2500" dirty="0"/>
              <a:t> </a:t>
            </a:r>
            <a:r>
              <a:rPr lang="en-US" sz="2500" b="1" u="sng" dirty="0" smtClean="0">
                <a:solidFill>
                  <a:schemeClr val="accent1"/>
                </a:solidFill>
              </a:rPr>
              <a:t>Definition</a:t>
            </a:r>
            <a:r>
              <a:rPr lang="en-US" sz="2500" u="sng" dirty="0">
                <a:solidFill>
                  <a:schemeClr val="accent1"/>
                </a:solidFill>
              </a:rPr>
              <a:t> </a:t>
            </a:r>
            <a:r>
              <a:rPr lang="en-US" sz="2500" b="1" u="sng" dirty="0" smtClean="0">
                <a:solidFill>
                  <a:schemeClr val="accent1"/>
                </a:solidFill>
              </a:rPr>
              <a:t>Strategies</a:t>
            </a:r>
            <a:r>
              <a:rPr lang="en-US" sz="2500" dirty="0" smtClean="0"/>
              <a:t> </a:t>
            </a:r>
            <a:r>
              <a:rPr lang="en-US" sz="2500" dirty="0"/>
              <a:t>you will learn </a:t>
            </a:r>
            <a:r>
              <a:rPr lang="en-US" sz="2500" dirty="0" smtClean="0"/>
              <a:t>are:</a:t>
            </a:r>
          </a:p>
          <a:p>
            <a:pPr marL="822960" lvl="1" indent="-457200">
              <a:buFont typeface="+mj-lt"/>
              <a:buAutoNum type="arabicPeriod"/>
            </a:pPr>
            <a:r>
              <a:rPr lang="en-US" sz="3500" b="1" dirty="0" smtClean="0">
                <a:solidFill>
                  <a:schemeClr val="accent1"/>
                </a:solidFill>
                <a:effectLst>
                  <a:outerShdw blurRad="38100" dist="38100" dir="2700000" algn="tl">
                    <a:srgbClr val="000000">
                      <a:alpha val="43137"/>
                    </a:srgbClr>
                  </a:outerShdw>
                </a:effectLst>
              </a:rPr>
              <a:t>Function</a:t>
            </a:r>
          </a:p>
          <a:p>
            <a:pPr marL="822960" lvl="1" indent="-457200">
              <a:buFont typeface="+mj-lt"/>
              <a:buAutoNum type="arabicPeriod"/>
            </a:pPr>
            <a:r>
              <a:rPr lang="en-US" sz="3500" b="1" dirty="0" smtClean="0">
                <a:solidFill>
                  <a:schemeClr val="accent1"/>
                </a:solidFill>
                <a:effectLst>
                  <a:outerShdw blurRad="38100" dist="38100" dir="2700000" algn="tl">
                    <a:srgbClr val="000000">
                      <a:alpha val="43137"/>
                    </a:srgbClr>
                  </a:outerShdw>
                </a:effectLst>
              </a:rPr>
              <a:t>Example</a:t>
            </a:r>
          </a:p>
          <a:p>
            <a:pPr marL="822960" lvl="1" indent="-457200">
              <a:buFont typeface="+mj-lt"/>
              <a:buAutoNum type="arabicPeriod"/>
            </a:pPr>
            <a:r>
              <a:rPr lang="en-US" sz="3500" b="1" dirty="0" smtClean="0">
                <a:solidFill>
                  <a:schemeClr val="accent1"/>
                </a:solidFill>
                <a:effectLst>
                  <a:outerShdw blurRad="38100" dist="38100" dir="2700000" algn="tl">
                    <a:srgbClr val="000000">
                      <a:alpha val="43137"/>
                    </a:srgbClr>
                  </a:outerShdw>
                </a:effectLst>
              </a:rPr>
              <a:t>Negation</a:t>
            </a:r>
            <a:endParaRPr lang="en-US" sz="3500" dirty="0">
              <a:solidFill>
                <a:schemeClr val="accent1"/>
              </a:solidFill>
              <a:effectLst>
                <a:outerShdw blurRad="38100" dist="38100" dir="2700000" algn="tl">
                  <a:srgbClr val="000000">
                    <a:alpha val="43137"/>
                  </a:srgbClr>
                </a:outerShdw>
              </a:effectLst>
            </a:endParaRPr>
          </a:p>
        </p:txBody>
      </p:sp>
      <p:pic>
        <p:nvPicPr>
          <p:cNvPr id="6146" name="Picture 2" descr="http://images.clipartof.com/thumbnails/1094106-Clipart-School-Boy-Writing-An-Essay-Royalty-Free-Vector-Illustration.jpg"/>
          <p:cNvPicPr>
            <a:picLocks noChangeAspect="1" noChangeArrowheads="1"/>
          </p:cNvPicPr>
          <p:nvPr/>
        </p:nvPicPr>
        <p:blipFill rotWithShape="1">
          <a:blip r:embed="rId2">
            <a:extLst>
              <a:ext uri="{28A0092B-C50C-407E-A947-70E740481C1C}">
                <a14:useLocalDpi xmlns:a14="http://schemas.microsoft.com/office/drawing/2010/main" val="0"/>
              </a:ext>
            </a:extLst>
          </a:blip>
          <a:srcRect b="8487"/>
          <a:stretch/>
        </p:blipFill>
        <p:spPr bwMode="auto">
          <a:xfrm>
            <a:off x="4495800" y="4461640"/>
            <a:ext cx="2209800" cy="1939159"/>
          </a:xfrm>
          <a:prstGeom prst="rect">
            <a:avLst/>
          </a:prstGeom>
          <a:noFill/>
          <a:ln w="38100">
            <a:solidFill>
              <a:schemeClr val="accent3"/>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3990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pPr algn="ctr"/>
            <a:r>
              <a:rPr lang="en-US" sz="5000" b="1" dirty="0">
                <a:effectLst>
                  <a:outerShdw blurRad="38100" dist="38100" dir="2700000" algn="tl">
                    <a:srgbClr val="000000">
                      <a:alpha val="43137"/>
                    </a:srgbClr>
                  </a:outerShdw>
                </a:effectLst>
              </a:rPr>
              <a:t>Definition by </a:t>
            </a:r>
            <a:r>
              <a:rPr lang="en-US" sz="5000" b="1" u="sng" dirty="0">
                <a:effectLst>
                  <a:outerShdw blurRad="38100" dist="38100" dir="2700000" algn="tl">
                    <a:srgbClr val="000000">
                      <a:alpha val="43137"/>
                    </a:srgbClr>
                  </a:outerShdw>
                </a:effectLst>
              </a:rPr>
              <a:t>F</a:t>
            </a:r>
            <a:r>
              <a:rPr lang="en-US" sz="5000" b="1" u="sng" dirty="0" smtClean="0">
                <a:effectLst>
                  <a:outerShdw blurRad="38100" dist="38100" dir="2700000" algn="tl">
                    <a:srgbClr val="000000">
                      <a:alpha val="43137"/>
                    </a:srgbClr>
                  </a:outerShdw>
                </a:effectLst>
              </a:rPr>
              <a:t>unction</a:t>
            </a:r>
            <a:endParaRPr lang="en-US" sz="5000"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229600" cy="3508977"/>
          </a:xfrm>
        </p:spPr>
        <p:txBody>
          <a:bodyPr/>
          <a:lstStyle/>
          <a:p>
            <a:r>
              <a:rPr lang="en-US" sz="3000" b="1" dirty="0" smtClean="0"/>
              <a:t>Paragraphs </a:t>
            </a:r>
            <a:r>
              <a:rPr lang="en-US" sz="3000" b="1" dirty="0"/>
              <a:t>using the </a:t>
            </a:r>
            <a:r>
              <a:rPr lang="en-US" sz="3000" b="1" u="sng" dirty="0">
                <a:solidFill>
                  <a:schemeClr val="accent1"/>
                </a:solidFill>
              </a:rPr>
              <a:t>function</a:t>
            </a:r>
            <a:r>
              <a:rPr lang="en-US" sz="3000" b="1" dirty="0"/>
              <a:t> strategy explain how the concept functions or </a:t>
            </a:r>
            <a:r>
              <a:rPr lang="en-US" sz="3000" b="1" i="1" dirty="0">
                <a:solidFill>
                  <a:schemeClr val="accent1"/>
                </a:solidFill>
              </a:rPr>
              <a:t>operates in the real </a:t>
            </a:r>
            <a:r>
              <a:rPr lang="en-US" sz="3000" b="1" i="1" dirty="0" smtClean="0">
                <a:solidFill>
                  <a:schemeClr val="accent1"/>
                </a:solidFill>
              </a:rPr>
              <a:t>world</a:t>
            </a:r>
            <a:r>
              <a:rPr lang="en-US" sz="3000" b="1" dirty="0" smtClean="0"/>
              <a:t/>
            </a:r>
            <a:br>
              <a:rPr lang="en-US" sz="3000" b="1" dirty="0" smtClean="0"/>
            </a:br>
            <a:endParaRPr lang="en-US" sz="3000" b="1" dirty="0" smtClean="0"/>
          </a:p>
          <a:p>
            <a:r>
              <a:rPr lang="en-US" sz="3000" b="1" dirty="0" smtClean="0"/>
              <a:t>Defining by function tells </a:t>
            </a:r>
            <a:r>
              <a:rPr lang="en-US" sz="3000" b="1" dirty="0">
                <a:solidFill>
                  <a:schemeClr val="accent5">
                    <a:lumMod val="75000"/>
                    <a:lumOff val="25000"/>
                  </a:schemeClr>
                </a:solidFill>
              </a:rPr>
              <a:t>how something is </a:t>
            </a:r>
            <a:r>
              <a:rPr lang="en-US" sz="3000" b="1" i="1" dirty="0" smtClean="0">
                <a:solidFill>
                  <a:schemeClr val="accent1"/>
                </a:solidFill>
              </a:rPr>
              <a:t>used </a:t>
            </a:r>
            <a:r>
              <a:rPr lang="en-US" sz="3000" b="1" dirty="0" smtClean="0"/>
              <a:t>or </a:t>
            </a:r>
            <a:r>
              <a:rPr lang="en-US" sz="3000" b="1" dirty="0" smtClean="0">
                <a:solidFill>
                  <a:schemeClr val="accent5">
                    <a:lumMod val="75000"/>
                    <a:lumOff val="25000"/>
                  </a:schemeClr>
                </a:solidFill>
              </a:rPr>
              <a:t>how something</a:t>
            </a:r>
            <a:r>
              <a:rPr lang="en-US" sz="3000" b="1" i="1" dirty="0" smtClean="0">
                <a:solidFill>
                  <a:schemeClr val="accent5">
                    <a:lumMod val="75000"/>
                    <a:lumOff val="25000"/>
                  </a:schemeClr>
                </a:solidFill>
              </a:rPr>
              <a:t> </a:t>
            </a:r>
            <a:r>
              <a:rPr lang="en-US" sz="3000" b="1" i="1" dirty="0" smtClean="0">
                <a:solidFill>
                  <a:schemeClr val="accent1"/>
                </a:solidFill>
              </a:rPr>
              <a:t>works</a:t>
            </a:r>
            <a:r>
              <a:rPr lang="en-US" sz="3000" b="1" dirty="0" smtClean="0"/>
              <a:t>.</a:t>
            </a:r>
            <a:endParaRPr lang="en-US" sz="3000" b="1" dirty="0"/>
          </a:p>
          <a:p>
            <a:endParaRPr lang="en-US" dirty="0"/>
          </a:p>
        </p:txBody>
      </p:sp>
      <p:pic>
        <p:nvPicPr>
          <p:cNvPr id="7170" name="Picture 2" descr="http://www.crazywebsite.com/Website-Clipart-Pictures-Videos/Funny-Kids/Americans_at_work_clipart_kids-1md400tran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4566760"/>
            <a:ext cx="2400300" cy="1910239"/>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jwdaigneault.files.wordpress.com/2013/03/science-clip-art-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566760"/>
            <a:ext cx="3086099" cy="1910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370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ctr"/>
            <a:r>
              <a:rPr lang="en-US" sz="5000" b="1" dirty="0">
                <a:effectLst>
                  <a:outerShdw blurRad="38100" dist="38100" dir="2700000" algn="tl">
                    <a:srgbClr val="000000">
                      <a:alpha val="43137"/>
                    </a:srgbClr>
                  </a:outerShdw>
                </a:effectLst>
              </a:rPr>
              <a:t>Definition by </a:t>
            </a:r>
            <a:r>
              <a:rPr lang="en-US" sz="5000" b="1" u="sng" dirty="0" smtClean="0">
                <a:effectLst>
                  <a:outerShdw blurRad="38100" dist="38100" dir="2700000" algn="tl">
                    <a:srgbClr val="000000">
                      <a:alpha val="43137"/>
                    </a:srgbClr>
                  </a:outerShdw>
                </a:effectLst>
              </a:rPr>
              <a:t>Example</a:t>
            </a:r>
            <a:r>
              <a:rPr lang="en-US" sz="5000" dirty="0">
                <a:effectLst>
                  <a:outerShdw blurRad="38100" dist="38100" dir="2700000" algn="tl">
                    <a:srgbClr val="000000">
                      <a:alpha val="43137"/>
                    </a:srgbClr>
                  </a:outerShdw>
                </a:effectLst>
              </a:rPr>
              <a:t> </a:t>
            </a:r>
          </a:p>
        </p:txBody>
      </p:sp>
      <p:sp>
        <p:nvSpPr>
          <p:cNvPr id="3" name="Content Placeholder 2"/>
          <p:cNvSpPr>
            <a:spLocks noGrp="1"/>
          </p:cNvSpPr>
          <p:nvPr>
            <p:ph idx="1"/>
          </p:nvPr>
        </p:nvSpPr>
        <p:spPr>
          <a:xfrm>
            <a:off x="457200" y="1752600"/>
            <a:ext cx="8229600" cy="3508977"/>
          </a:xfrm>
        </p:spPr>
        <p:txBody>
          <a:bodyPr/>
          <a:lstStyle/>
          <a:p>
            <a:r>
              <a:rPr lang="en-US" sz="4000" b="1" dirty="0" smtClean="0"/>
              <a:t>Paragraphs </a:t>
            </a:r>
            <a:r>
              <a:rPr lang="en-US" sz="4000" b="1" dirty="0"/>
              <a:t>using the </a:t>
            </a:r>
            <a:r>
              <a:rPr lang="en-US" sz="4000" b="1" u="sng" dirty="0" smtClean="0">
                <a:solidFill>
                  <a:schemeClr val="accent1"/>
                </a:solidFill>
              </a:rPr>
              <a:t>example</a:t>
            </a:r>
            <a:r>
              <a:rPr lang="en-US" sz="4000" b="1" dirty="0"/>
              <a:t> strategy use specific </a:t>
            </a:r>
            <a:r>
              <a:rPr lang="en-US" sz="4000" b="1" i="1" dirty="0" smtClean="0">
                <a:solidFill>
                  <a:schemeClr val="accent1"/>
                </a:solidFill>
              </a:rPr>
              <a:t>instances</a:t>
            </a:r>
            <a:r>
              <a:rPr lang="en-US" sz="4000" b="1" i="1" dirty="0">
                <a:solidFill>
                  <a:schemeClr val="accent1"/>
                </a:solidFill>
              </a:rPr>
              <a:t> </a:t>
            </a:r>
            <a:r>
              <a:rPr lang="en-US" sz="4000" b="1" i="1" dirty="0" smtClean="0">
                <a:solidFill>
                  <a:schemeClr val="accent1"/>
                </a:solidFill>
              </a:rPr>
              <a:t>(examples)</a:t>
            </a:r>
            <a:r>
              <a:rPr lang="en-US" sz="4000" b="1" dirty="0" smtClean="0"/>
              <a:t> of </a:t>
            </a:r>
            <a:r>
              <a:rPr lang="en-US" sz="4000" b="1" dirty="0"/>
              <a:t>the concept from texts or </a:t>
            </a:r>
            <a:r>
              <a:rPr lang="en-US" sz="4000" b="1" dirty="0" smtClean="0"/>
              <a:t>life</a:t>
            </a:r>
            <a:endParaRPr lang="en-US" sz="4000" b="1" dirty="0"/>
          </a:p>
          <a:p>
            <a:endParaRPr lang="en-US" dirty="0"/>
          </a:p>
        </p:txBody>
      </p:sp>
      <p:pic>
        <p:nvPicPr>
          <p:cNvPr id="8196" name="Picture 4" descr="http://flyontheclassroomwall.files.wordpress.com/2011/04/hug-club-clip-art-5911.jpg?w=300&amp;h=2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4343400"/>
            <a:ext cx="2819400" cy="1981199"/>
          </a:xfrm>
          <a:prstGeom prst="rect">
            <a:avLst/>
          </a:prstGeom>
          <a:noFill/>
          <a:ln w="57150">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14967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408664"/>
          </a:xfrm>
        </p:spPr>
        <p:txBody>
          <a:bodyPr>
            <a:noAutofit/>
          </a:bodyPr>
          <a:lstStyle/>
          <a:p>
            <a:pPr algn="ctr"/>
            <a:r>
              <a:rPr lang="en-US" b="1" u="sng" dirty="0" smtClean="0">
                <a:effectLst>
                  <a:outerShdw blurRad="38100" dist="38100" dir="2700000" algn="tl">
                    <a:srgbClr val="000000">
                      <a:alpha val="43137"/>
                    </a:srgbClr>
                  </a:outerShdw>
                </a:effectLst>
              </a:rPr>
              <a:t>Together…</a:t>
            </a:r>
            <a:r>
              <a:rPr lang="en-US" b="1" dirty="0" smtClean="0">
                <a:effectLst>
                  <a:outerShdw blurRad="38100" dist="38100" dir="2700000" algn="tl">
                    <a:srgbClr val="000000">
                      <a:alpha val="43137"/>
                    </a:srgbClr>
                  </a:outerShdw>
                </a:effectLst>
              </a:rPr>
              <a:t>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Springboard Pg. 62-63</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2323652"/>
            <a:ext cx="8229600" cy="3508977"/>
          </a:xfrm>
        </p:spPr>
        <p:txBody>
          <a:bodyPr>
            <a:normAutofit/>
          </a:bodyPr>
          <a:lstStyle/>
          <a:p>
            <a:r>
              <a:rPr lang="en-US" sz="4000" dirty="0" smtClean="0"/>
              <a:t>Read through the following excerpts and decide if the paragraph is an example of </a:t>
            </a:r>
            <a:r>
              <a:rPr lang="en-US" sz="4000" b="1" dirty="0" smtClean="0">
                <a:solidFill>
                  <a:schemeClr val="accent1"/>
                </a:solidFill>
                <a:effectLst>
                  <a:outerShdw blurRad="38100" dist="38100" dir="2700000" algn="tl">
                    <a:srgbClr val="000000">
                      <a:alpha val="43137"/>
                    </a:srgbClr>
                  </a:outerShdw>
                </a:effectLst>
              </a:rPr>
              <a:t>definition by function</a:t>
            </a:r>
            <a:r>
              <a:rPr lang="en-US" sz="4000" dirty="0">
                <a:solidFill>
                  <a:schemeClr val="accent1"/>
                </a:solidFill>
                <a:effectLst>
                  <a:outerShdw blurRad="38100" dist="38100" dir="2700000" algn="tl">
                    <a:srgbClr val="000000">
                      <a:alpha val="43137"/>
                    </a:srgbClr>
                  </a:outerShdw>
                </a:effectLst>
              </a:rPr>
              <a:t> </a:t>
            </a:r>
            <a:r>
              <a:rPr lang="en-US" sz="4000" dirty="0" smtClean="0"/>
              <a:t>or </a:t>
            </a:r>
            <a:r>
              <a:rPr lang="en-US" sz="4000" b="1" dirty="0" smtClean="0">
                <a:solidFill>
                  <a:schemeClr val="accent1"/>
                </a:solidFill>
                <a:effectLst>
                  <a:outerShdw blurRad="38100" dist="38100" dir="2700000" algn="tl">
                    <a:srgbClr val="000000">
                      <a:alpha val="43137"/>
                    </a:srgbClr>
                  </a:outerShdw>
                </a:effectLst>
              </a:rPr>
              <a:t>definition by example</a:t>
            </a:r>
            <a:r>
              <a:rPr lang="en-US" sz="4000" dirty="0" smtClean="0"/>
              <a:t>.</a:t>
            </a:r>
            <a:endParaRPr lang="en-US" sz="4000" dirty="0"/>
          </a:p>
        </p:txBody>
      </p:sp>
    </p:spTree>
    <p:extLst>
      <p:ext uri="{BB962C8B-B14F-4D97-AF65-F5344CB8AC3E}">
        <p14:creationId xmlns:p14="http://schemas.microsoft.com/office/powerpoint/2010/main" val="40581395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153400" cy="1143000"/>
          </a:xfrm>
        </p:spPr>
        <p:txBody>
          <a:bodyPr>
            <a:normAutofit/>
          </a:bodyPr>
          <a:lstStyle/>
          <a:p>
            <a:pPr algn="ctr"/>
            <a:r>
              <a:rPr lang="en-US" b="1" u="sng" dirty="0" smtClean="0">
                <a:effectLst>
                  <a:outerShdw blurRad="38100" dist="38100" dir="2700000" algn="tl">
                    <a:srgbClr val="000000">
                      <a:alpha val="43137"/>
                    </a:srgbClr>
                  </a:outerShdw>
                </a:effectLst>
              </a:rPr>
              <a:t>From “Family” by Marilynn Robinson</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0"/>
            <a:ext cx="6248400" cy="3124200"/>
          </a:xfrm>
        </p:spPr>
        <p:txBody>
          <a:bodyPr>
            <a:normAutofit fontScale="92500"/>
          </a:bodyPr>
          <a:lstStyle/>
          <a:p>
            <a:pPr>
              <a:lnSpc>
                <a:spcPct val="150000"/>
              </a:lnSpc>
            </a:pPr>
            <a:r>
              <a:rPr lang="en-US" b="1" dirty="0"/>
              <a:t>“But just for the purposes of this discussion, let us say: one’s family are those toward whom one feels loyalty and obligation, and/or from whom one derives identity, and/or to whom one gives identity, and/or with whom one shares habits, tastes, stories, customs, memories</a:t>
            </a:r>
            <a:r>
              <a:rPr lang="en-US" b="1" dirty="0" smtClean="0"/>
              <a:t>.”</a:t>
            </a:r>
            <a:endParaRPr lang="en-US" b="1" dirty="0"/>
          </a:p>
        </p:txBody>
      </p:sp>
      <p:sp>
        <p:nvSpPr>
          <p:cNvPr id="4" name="TextBox 3"/>
          <p:cNvSpPr txBox="1"/>
          <p:nvPr/>
        </p:nvSpPr>
        <p:spPr>
          <a:xfrm>
            <a:off x="2590800" y="4769584"/>
            <a:ext cx="5943600" cy="1631216"/>
          </a:xfrm>
          <a:prstGeom prst="rect">
            <a:avLst/>
          </a:prstGeom>
          <a:noFill/>
        </p:spPr>
        <p:txBody>
          <a:bodyPr wrap="square" rtlCol="0">
            <a:spAutoFit/>
          </a:bodyPr>
          <a:lstStyle/>
          <a:p>
            <a:r>
              <a:rPr lang="en-US" sz="2000" b="1" dirty="0" smtClean="0">
                <a:solidFill>
                  <a:schemeClr val="accent1"/>
                </a:solidFill>
              </a:rPr>
              <a:t>What Definition Strategy is the Paragraph Describing?</a:t>
            </a:r>
            <a:br>
              <a:rPr lang="en-US" sz="2000" b="1" dirty="0" smtClean="0">
                <a:solidFill>
                  <a:schemeClr val="accent1"/>
                </a:solidFill>
              </a:rPr>
            </a:br>
            <a:endParaRPr lang="en-US" sz="2000" b="1" dirty="0" smtClean="0">
              <a:solidFill>
                <a:schemeClr val="accent1"/>
              </a:solidFill>
            </a:endParaRPr>
          </a:p>
          <a:p>
            <a:r>
              <a:rPr lang="en-US" sz="2000" b="1" dirty="0" smtClean="0">
                <a:solidFill>
                  <a:schemeClr val="accent1"/>
                </a:solidFill>
              </a:rPr>
              <a:t>Definition by Function</a:t>
            </a:r>
          </a:p>
          <a:p>
            <a:endParaRPr lang="en-US" sz="2000" b="1" dirty="0">
              <a:solidFill>
                <a:schemeClr val="accent1"/>
              </a:solidFill>
            </a:endParaRPr>
          </a:p>
          <a:p>
            <a:r>
              <a:rPr lang="en-US" sz="2000" b="1" dirty="0" smtClean="0">
                <a:solidFill>
                  <a:schemeClr val="accent1"/>
                </a:solidFill>
              </a:rPr>
              <a:t>Describing Family as it Functions in the Real World</a:t>
            </a:r>
            <a:endParaRPr lang="en-US" sz="2000" b="1" dirty="0">
              <a:solidFill>
                <a:schemeClr val="accent1"/>
              </a:solidFill>
            </a:endParaRPr>
          </a:p>
        </p:txBody>
      </p:sp>
      <p:pic>
        <p:nvPicPr>
          <p:cNvPr id="1026" name="Picture 2" descr="http://familyandfriends.phillipmartin.info/grandparent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371600"/>
            <a:ext cx="2438400" cy="3124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57200" y="4769584"/>
            <a:ext cx="2286000" cy="1631216"/>
          </a:xfrm>
          <a:prstGeom prst="rect">
            <a:avLst/>
          </a:prstGeom>
          <a:noFill/>
        </p:spPr>
        <p:txBody>
          <a:bodyPr wrap="square" rtlCol="0">
            <a:spAutoFit/>
          </a:bodyPr>
          <a:lstStyle/>
          <a:p>
            <a:pPr algn="r"/>
            <a:r>
              <a:rPr lang="en-US" sz="2000" b="1" u="sng" dirty="0" smtClean="0">
                <a:effectLst>
                  <a:outerShdw blurRad="38100" dist="38100" dir="2700000" algn="tl">
                    <a:srgbClr val="000000">
                      <a:alpha val="43137"/>
                    </a:srgbClr>
                  </a:outerShdw>
                </a:effectLst>
              </a:rPr>
              <a:t>Question:</a:t>
            </a:r>
          </a:p>
          <a:p>
            <a:pPr algn="r"/>
            <a:endParaRPr lang="en-US" sz="2000" b="1" u="sng" dirty="0" smtClean="0">
              <a:effectLst>
                <a:outerShdw blurRad="38100" dist="38100" dir="2700000" algn="tl">
                  <a:srgbClr val="000000">
                    <a:alpha val="43137"/>
                  </a:srgbClr>
                </a:outerShdw>
              </a:effectLst>
            </a:endParaRPr>
          </a:p>
          <a:p>
            <a:pPr algn="r"/>
            <a:r>
              <a:rPr lang="en-US" sz="2000" b="1" u="sng" dirty="0" smtClean="0">
                <a:effectLst>
                  <a:outerShdw blurRad="38100" dist="38100" dir="2700000" algn="tl">
                    <a:srgbClr val="000000">
                      <a:alpha val="43137"/>
                    </a:srgbClr>
                  </a:outerShdw>
                </a:effectLst>
              </a:rPr>
              <a:t>Answer:</a:t>
            </a:r>
            <a:br>
              <a:rPr lang="en-US" sz="2000" b="1" u="sng" dirty="0" smtClean="0">
                <a:effectLst>
                  <a:outerShdw blurRad="38100" dist="38100" dir="2700000" algn="tl">
                    <a:srgbClr val="000000">
                      <a:alpha val="43137"/>
                    </a:srgbClr>
                  </a:outerShdw>
                </a:effectLst>
              </a:rPr>
            </a:br>
            <a:endParaRPr lang="en-US" sz="2000" b="1" u="sng" dirty="0" smtClean="0">
              <a:effectLst>
                <a:outerShdw blurRad="38100" dist="38100" dir="2700000" algn="tl">
                  <a:srgbClr val="000000">
                    <a:alpha val="43137"/>
                  </a:srgbClr>
                </a:outerShdw>
              </a:effectLst>
            </a:endParaRPr>
          </a:p>
          <a:p>
            <a:pPr algn="r"/>
            <a:r>
              <a:rPr lang="en-US" sz="2000" b="1" u="sng" dirty="0" smtClean="0">
                <a:effectLst>
                  <a:outerShdw blurRad="38100" dist="38100" dir="2700000" algn="tl">
                    <a:srgbClr val="000000">
                      <a:alpha val="43137"/>
                    </a:srgbClr>
                  </a:outerShdw>
                </a:effectLst>
              </a:rPr>
              <a:t>How Do You know:</a:t>
            </a:r>
            <a:endParaRPr lang="en-US" sz="2000" b="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20808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4">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p:cTn id="23"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pPr algn="ctr"/>
            <a:r>
              <a:rPr lang="en-US" b="1" u="sng" dirty="0" smtClean="0">
                <a:effectLst>
                  <a:outerShdw blurRad="38100" dist="38100" dir="2700000" algn="tl">
                    <a:srgbClr val="000000">
                      <a:alpha val="43137"/>
                    </a:srgbClr>
                  </a:outerShdw>
                </a:effectLst>
              </a:rPr>
              <a:t>From </a:t>
            </a:r>
            <a:r>
              <a:rPr lang="en-US" b="1" i="1" u="sng" dirty="0" smtClean="0">
                <a:effectLst>
                  <a:outerShdw blurRad="38100" dist="38100" dir="2700000" algn="tl">
                    <a:srgbClr val="000000">
                      <a:alpha val="43137"/>
                    </a:srgbClr>
                  </a:outerShdw>
                </a:effectLst>
              </a:rPr>
              <a:t>The </a:t>
            </a:r>
            <a:r>
              <a:rPr lang="en-US" b="1" i="1" u="sng" dirty="0">
                <a:effectLst>
                  <a:outerShdw blurRad="38100" dist="38100" dir="2700000" algn="tl">
                    <a:srgbClr val="000000">
                      <a:alpha val="43137"/>
                    </a:srgbClr>
                  </a:outerShdw>
                </a:effectLst>
              </a:rPr>
              <a:t>Bible</a:t>
            </a:r>
            <a:r>
              <a:rPr lang="en-US" b="1" u="sng" dirty="0">
                <a:effectLst>
                  <a:outerShdw blurRad="38100" dist="38100" dir="2700000" algn="tl">
                    <a:srgbClr val="000000">
                      <a:alpha val="43137"/>
                    </a:srgbClr>
                  </a:outerShdw>
                </a:effectLst>
              </a:rPr>
              <a:t>, </a:t>
            </a:r>
            <a:r>
              <a:rPr lang="en-US" b="1" u="sng" dirty="0" smtClean="0">
                <a:effectLst>
                  <a:outerShdw blurRad="38100" dist="38100" dir="2700000" algn="tl">
                    <a:srgbClr val="000000">
                      <a:alpha val="43137"/>
                    </a:srgbClr>
                  </a:outerShdw>
                </a:effectLst>
              </a:rPr>
              <a:t>“Corinthians”</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19201"/>
            <a:ext cx="6019800" cy="3657600"/>
          </a:xfrm>
        </p:spPr>
        <p:txBody>
          <a:bodyPr>
            <a:normAutofit fontScale="92500"/>
          </a:bodyPr>
          <a:lstStyle/>
          <a:p>
            <a:pPr>
              <a:lnSpc>
                <a:spcPct val="150000"/>
              </a:lnSpc>
            </a:pPr>
            <a:r>
              <a:rPr lang="en-US" b="1" dirty="0"/>
              <a:t>“Love is patient and kind; love does not envy or boast; it is not arrogant or rude. It does not insist on its own way; it is not irritable or resentful; it does not rejoice at wrongdoing, but rejoices with the truth. Love bears all things, believes all things, hopes all things, endures all things. Love never ends</a:t>
            </a:r>
            <a:r>
              <a:rPr lang="en-US" b="1" dirty="0" smtClean="0"/>
              <a:t>.”</a:t>
            </a:r>
            <a:endParaRPr lang="en-US" b="1" dirty="0"/>
          </a:p>
        </p:txBody>
      </p:sp>
      <p:sp>
        <p:nvSpPr>
          <p:cNvPr id="5" name="TextBox 4"/>
          <p:cNvSpPr txBox="1"/>
          <p:nvPr/>
        </p:nvSpPr>
        <p:spPr>
          <a:xfrm>
            <a:off x="457200" y="4769584"/>
            <a:ext cx="2286000" cy="1631216"/>
          </a:xfrm>
          <a:prstGeom prst="rect">
            <a:avLst/>
          </a:prstGeom>
          <a:noFill/>
        </p:spPr>
        <p:txBody>
          <a:bodyPr wrap="square" rtlCol="0">
            <a:spAutoFit/>
          </a:bodyPr>
          <a:lstStyle/>
          <a:p>
            <a:pPr algn="r"/>
            <a:r>
              <a:rPr lang="en-US" sz="2000" b="1" u="sng" dirty="0" smtClean="0">
                <a:effectLst>
                  <a:outerShdw blurRad="38100" dist="38100" dir="2700000" algn="tl">
                    <a:srgbClr val="000000">
                      <a:alpha val="43137"/>
                    </a:srgbClr>
                  </a:outerShdw>
                </a:effectLst>
              </a:rPr>
              <a:t>Question:</a:t>
            </a:r>
          </a:p>
          <a:p>
            <a:pPr algn="r"/>
            <a:endParaRPr lang="en-US" sz="2000" b="1" u="sng" dirty="0" smtClean="0">
              <a:effectLst>
                <a:outerShdw blurRad="38100" dist="38100" dir="2700000" algn="tl">
                  <a:srgbClr val="000000">
                    <a:alpha val="43137"/>
                  </a:srgbClr>
                </a:outerShdw>
              </a:effectLst>
            </a:endParaRPr>
          </a:p>
          <a:p>
            <a:pPr algn="r"/>
            <a:r>
              <a:rPr lang="en-US" sz="2000" b="1" u="sng" dirty="0" smtClean="0">
                <a:effectLst>
                  <a:outerShdw blurRad="38100" dist="38100" dir="2700000" algn="tl">
                    <a:srgbClr val="000000">
                      <a:alpha val="43137"/>
                    </a:srgbClr>
                  </a:outerShdw>
                </a:effectLst>
              </a:rPr>
              <a:t>Answer:</a:t>
            </a:r>
            <a:br>
              <a:rPr lang="en-US" sz="2000" b="1" u="sng" dirty="0" smtClean="0">
                <a:effectLst>
                  <a:outerShdw blurRad="38100" dist="38100" dir="2700000" algn="tl">
                    <a:srgbClr val="000000">
                      <a:alpha val="43137"/>
                    </a:srgbClr>
                  </a:outerShdw>
                </a:effectLst>
              </a:rPr>
            </a:br>
            <a:endParaRPr lang="en-US" sz="2000" b="1" u="sng" dirty="0" smtClean="0">
              <a:effectLst>
                <a:outerShdw blurRad="38100" dist="38100" dir="2700000" algn="tl">
                  <a:srgbClr val="000000">
                    <a:alpha val="43137"/>
                  </a:srgbClr>
                </a:outerShdw>
              </a:effectLst>
            </a:endParaRPr>
          </a:p>
          <a:p>
            <a:pPr algn="r"/>
            <a:r>
              <a:rPr lang="en-US" sz="2000" b="1" u="sng" dirty="0" smtClean="0">
                <a:effectLst>
                  <a:outerShdw blurRad="38100" dist="38100" dir="2700000" algn="tl">
                    <a:srgbClr val="000000">
                      <a:alpha val="43137"/>
                    </a:srgbClr>
                  </a:outerShdw>
                </a:effectLst>
              </a:rPr>
              <a:t>How Do You know:</a:t>
            </a:r>
            <a:endParaRPr lang="en-US" sz="2000" b="1" u="sng" dirty="0">
              <a:effectLst>
                <a:outerShdw blurRad="38100" dist="38100" dir="2700000" algn="tl">
                  <a:srgbClr val="000000">
                    <a:alpha val="43137"/>
                  </a:srgbClr>
                </a:outerShdw>
              </a:effectLst>
            </a:endParaRPr>
          </a:p>
        </p:txBody>
      </p:sp>
      <p:sp>
        <p:nvSpPr>
          <p:cNvPr id="6" name="TextBox 5"/>
          <p:cNvSpPr txBox="1"/>
          <p:nvPr/>
        </p:nvSpPr>
        <p:spPr>
          <a:xfrm>
            <a:off x="2590800" y="4769584"/>
            <a:ext cx="5943600" cy="1631216"/>
          </a:xfrm>
          <a:prstGeom prst="rect">
            <a:avLst/>
          </a:prstGeom>
          <a:noFill/>
        </p:spPr>
        <p:txBody>
          <a:bodyPr wrap="square" rtlCol="0">
            <a:spAutoFit/>
          </a:bodyPr>
          <a:lstStyle/>
          <a:p>
            <a:r>
              <a:rPr lang="en-US" sz="2000" b="1" dirty="0" smtClean="0">
                <a:solidFill>
                  <a:schemeClr val="accent1"/>
                </a:solidFill>
              </a:rPr>
              <a:t>What Definition Strategy is the Paragraph Describing?</a:t>
            </a:r>
            <a:br>
              <a:rPr lang="en-US" sz="2000" b="1" dirty="0" smtClean="0">
                <a:solidFill>
                  <a:schemeClr val="accent1"/>
                </a:solidFill>
              </a:rPr>
            </a:br>
            <a:endParaRPr lang="en-US" sz="2000" b="1" dirty="0" smtClean="0">
              <a:solidFill>
                <a:schemeClr val="accent1"/>
              </a:solidFill>
            </a:endParaRPr>
          </a:p>
          <a:p>
            <a:r>
              <a:rPr lang="en-US" sz="2000" b="1" dirty="0" smtClean="0">
                <a:solidFill>
                  <a:schemeClr val="accent1"/>
                </a:solidFill>
              </a:rPr>
              <a:t>Definition by Function</a:t>
            </a:r>
          </a:p>
          <a:p>
            <a:endParaRPr lang="en-US" sz="2000" b="1" dirty="0">
              <a:solidFill>
                <a:schemeClr val="accent1"/>
              </a:solidFill>
            </a:endParaRPr>
          </a:p>
          <a:p>
            <a:r>
              <a:rPr lang="en-US" sz="2000" b="1" dirty="0" smtClean="0">
                <a:solidFill>
                  <a:schemeClr val="accent1"/>
                </a:solidFill>
              </a:rPr>
              <a:t>Describing the Functions of Love</a:t>
            </a:r>
            <a:endParaRPr lang="en-US" sz="2000" b="1" dirty="0">
              <a:solidFill>
                <a:schemeClr val="accent1"/>
              </a:solidFill>
            </a:endParaRPr>
          </a:p>
        </p:txBody>
      </p:sp>
      <p:pic>
        <p:nvPicPr>
          <p:cNvPr id="2050" name="Picture 2" descr="http://www.featurepics.com/FI/Thumb300/20110923/Happy-Couple-2005801.jpg"/>
          <p:cNvPicPr>
            <a:picLocks noChangeAspect="1" noChangeArrowheads="1"/>
          </p:cNvPicPr>
          <p:nvPr/>
        </p:nvPicPr>
        <p:blipFill rotWithShape="1">
          <a:blip r:embed="rId2">
            <a:extLst>
              <a:ext uri="{28A0092B-C50C-407E-A947-70E740481C1C}">
                <a14:useLocalDpi xmlns:a14="http://schemas.microsoft.com/office/drawing/2010/main" val="0"/>
              </a:ext>
            </a:extLst>
          </a:blip>
          <a:srcRect l="26182"/>
          <a:stretch/>
        </p:blipFill>
        <p:spPr bwMode="auto">
          <a:xfrm>
            <a:off x="6553200" y="1447800"/>
            <a:ext cx="1676400" cy="1468800"/>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pic>
        <p:nvPicPr>
          <p:cNvPr id="2052" name="Picture 4" descr="http://images.clipartpanda.com/people-in-love-clipart-nTX66MyT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200" y="3048000"/>
            <a:ext cx="1676400" cy="1592845"/>
          </a:xfrm>
          <a:prstGeom prst="rect">
            <a:avLst/>
          </a:prstGeom>
          <a:solidFill>
            <a:schemeClr val="bg1"/>
          </a:solidFill>
          <a:ln w="28575">
            <a:solidFill>
              <a:schemeClr val="accent1"/>
            </a:solidFill>
          </a:ln>
        </p:spPr>
      </p:pic>
    </p:spTree>
    <p:extLst>
      <p:ext uri="{BB962C8B-B14F-4D97-AF65-F5344CB8AC3E}">
        <p14:creationId xmlns:p14="http://schemas.microsoft.com/office/powerpoint/2010/main" val="2937203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p:cTn id="15"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6">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6">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p:cTn id="23"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6">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6">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762000"/>
          </a:xfrm>
        </p:spPr>
        <p:txBody>
          <a:bodyPr>
            <a:normAutofit/>
          </a:bodyPr>
          <a:lstStyle/>
          <a:p>
            <a:pPr algn="ctr"/>
            <a:r>
              <a:rPr lang="en-US" sz="3000" b="1" u="sng" dirty="0" smtClean="0">
                <a:effectLst>
                  <a:outerShdw blurRad="38100" dist="38100" dir="2700000" algn="tl">
                    <a:srgbClr val="000000">
                      <a:alpha val="43137"/>
                    </a:srgbClr>
                  </a:outerShdw>
                </a:effectLst>
              </a:rPr>
              <a:t>From Harper Lee’s </a:t>
            </a:r>
            <a:r>
              <a:rPr lang="en-US" sz="3000" b="1" i="1" u="sng" dirty="0" smtClean="0">
                <a:effectLst>
                  <a:outerShdw blurRad="38100" dist="38100" dir="2700000" algn="tl">
                    <a:srgbClr val="000000">
                      <a:alpha val="43137"/>
                    </a:srgbClr>
                  </a:outerShdw>
                </a:effectLst>
              </a:rPr>
              <a:t>To Kill a Mockingbird</a:t>
            </a:r>
            <a:endParaRPr lang="en-US" sz="3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371600"/>
            <a:ext cx="8153400" cy="5715000"/>
          </a:xfrm>
        </p:spPr>
        <p:txBody>
          <a:bodyPr>
            <a:normAutofit/>
          </a:bodyPr>
          <a:lstStyle/>
          <a:p>
            <a:pPr marL="68580" indent="0">
              <a:lnSpc>
                <a:spcPct val="130000"/>
              </a:lnSpc>
              <a:buNone/>
            </a:pPr>
            <a:r>
              <a:rPr lang="en-US" sz="2000" b="1" dirty="0" smtClean="0"/>
              <a:t>“</a:t>
            </a:r>
            <a:r>
              <a:rPr lang="en-US" sz="2000" b="1" dirty="0"/>
              <a:t>You know, she was a great lady.”</a:t>
            </a:r>
          </a:p>
          <a:p>
            <a:pPr marL="68580" indent="0">
              <a:lnSpc>
                <a:spcPct val="130000"/>
              </a:lnSpc>
              <a:buNone/>
            </a:pPr>
            <a:r>
              <a:rPr lang="en-US" sz="2000" b="1" dirty="0" smtClean="0"/>
              <a:t>“</a:t>
            </a:r>
            <a:r>
              <a:rPr lang="en-US" sz="2000" b="1" dirty="0"/>
              <a:t>A lady?” </a:t>
            </a:r>
            <a:r>
              <a:rPr lang="en-US" sz="2000" b="1" dirty="0" err="1"/>
              <a:t>Jem</a:t>
            </a:r>
            <a:r>
              <a:rPr lang="en-US" sz="2000" b="1" dirty="0"/>
              <a:t> raised his head. His face was scarlet. “After all those things she said about you, a lady?”</a:t>
            </a:r>
          </a:p>
          <a:p>
            <a:pPr marL="68580" indent="0">
              <a:lnSpc>
                <a:spcPct val="130000"/>
              </a:lnSpc>
              <a:buNone/>
            </a:pPr>
            <a:r>
              <a:rPr lang="en-US" sz="2000" b="1" dirty="0" smtClean="0"/>
              <a:t>“</a:t>
            </a:r>
            <a:r>
              <a:rPr lang="en-US" sz="2000" b="1" dirty="0"/>
              <a:t>She was. She had her own views about things, a lot different from mine, maybe … son, I told you that if you hadn’t lost your head I’d have made you go read to her. I wanted you to see something about her—I wanted you to see what real courage is, instead of getting the idea that courage is a man with a gun in his hand. It’s when you know you’re licked before you begin but you begin anyway and you see it through no matter what. You rarely win, but sometimes you do. Mrs. Dubose won, all ninety-eight pounds of her. According to her views, she died beholden to nothing and nobody. She was the bravest person I ever knew</a:t>
            </a:r>
            <a:r>
              <a:rPr lang="en-US" sz="2000" b="1" dirty="0" smtClean="0"/>
              <a:t>.”</a:t>
            </a:r>
            <a:endParaRPr lang="en-US" sz="2000" b="1" dirty="0"/>
          </a:p>
        </p:txBody>
      </p:sp>
    </p:spTree>
    <p:extLst>
      <p:ext uri="{BB962C8B-B14F-4D97-AF65-F5344CB8AC3E}">
        <p14:creationId xmlns:p14="http://schemas.microsoft.com/office/powerpoint/2010/main" val="20213650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2">
      <a:dk1>
        <a:sysClr val="windowText" lastClr="000000"/>
      </a:dk1>
      <a:lt1>
        <a:sysClr val="window" lastClr="FFFFFF"/>
      </a:lt1>
      <a:dk2>
        <a:srgbClr val="3E3D2D"/>
      </a:dk2>
      <a:lt2>
        <a:srgbClr val="92D050"/>
      </a:lt2>
      <a:accent1>
        <a:srgbClr val="FF0000"/>
      </a:accent1>
      <a:accent2>
        <a:srgbClr val="71685A"/>
      </a:accent2>
      <a:accent3>
        <a:srgbClr val="0070C0"/>
      </a:accent3>
      <a:accent4>
        <a:srgbClr val="FFFF00"/>
      </a:accent4>
      <a:accent5>
        <a:srgbClr val="000000"/>
      </a:accent5>
      <a:accent6>
        <a:srgbClr val="000000"/>
      </a:accent6>
      <a:hlink>
        <a:srgbClr val="BF4D00"/>
      </a:hlink>
      <a:folHlink>
        <a:srgbClr val="00206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137</TotalTime>
  <Words>471</Words>
  <Application>Microsoft Office PowerPoint</Application>
  <PresentationFormat>On-screen Show (4:3)</PresentationFormat>
  <Paragraphs>65</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Austin</vt:lpstr>
      <vt:lpstr>Do Now!</vt:lpstr>
      <vt:lpstr>Defining a Concept</vt:lpstr>
      <vt:lpstr>Definition Essay</vt:lpstr>
      <vt:lpstr>Definition by Function</vt:lpstr>
      <vt:lpstr>Definition by Example </vt:lpstr>
      <vt:lpstr>Together…  Springboard Pg. 62-63</vt:lpstr>
      <vt:lpstr>From “Family” by Marilynn Robinson</vt:lpstr>
      <vt:lpstr>From The Bible, “Corinthians”</vt:lpstr>
      <vt:lpstr>From Harper Lee’s To Kill a Mockingbird</vt:lpstr>
      <vt:lpstr>From Harper Lee’s To Kill a Mockingbird</vt:lpstr>
      <vt:lpstr>On your own…</vt:lpstr>
      <vt:lpstr>Homework: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Now</dc:title>
  <dc:creator>Goodine, Lindsey</dc:creator>
  <cp:lastModifiedBy>Shettle, Meghan</cp:lastModifiedBy>
  <cp:revision>13</cp:revision>
  <dcterms:created xsi:type="dcterms:W3CDTF">2014-10-19T16:48:13Z</dcterms:created>
  <dcterms:modified xsi:type="dcterms:W3CDTF">2014-10-23T02:26:37Z</dcterms:modified>
</cp:coreProperties>
</file>